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1697"/>
    <p:restoredTop sz="95890"/>
  </p:normalViewPr>
  <p:slideViewPr>
    <p:cSldViewPr snapToGrid="0" snapToObjects="1">
      <p:cViewPr varScale="1">
        <p:scale>
          <a:sx d="100" n="163"/>
          <a:sy d="100" n="163"/>
        </p:scale>
        <p:origin x="520" y="17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6" Type="http://schemas.openxmlformats.org/officeDocument/2006/relationships/tableStyles" Target="tableStyles.xml" /><Relationship Id="rId15" Type="http://schemas.openxmlformats.org/officeDocument/2006/relationships/theme" Target="theme/theme1.xml" /><Relationship Id="rId14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3B75E3C-6E21-714F-AB7A-519F0E00FB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11/29/22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89F0140-F070-3544-94B8-F186900C9B4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D35FB28-940F-C645-9A60-ADAC0267B13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slideLayouts/slideLayout13.xml" Type="http://schemas.openxmlformats.org/officeDocument/2006/relationships/slideLayout" /><Relationship Id="rId18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17" Target="../slideLayouts/slideLayout17.xml" Type="http://schemas.openxmlformats.org/officeDocument/2006/relationships/slideLayout" /><Relationship Id="rId2" Target="../slideLayouts/slideLayout2.xml" Type="http://schemas.openxmlformats.org/officeDocument/2006/relationships/slideLayout" /><Relationship Id="rId16" Target="../slideLayouts/slideLayout16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5" Target="../slideLayouts/slideLayout15.xml" Type="http://schemas.openxmlformats.org/officeDocument/2006/relationships/slideLayout" /><Relationship Id="rId10" Target="../slideLayouts/slideLayout10.xml" Type="http://schemas.openxmlformats.org/officeDocument/2006/relationships/slideLayout" /><Relationship Id="rId19" Target="../media/image1.png" Type="http://schemas.openxmlformats.org/officeDocument/2006/relationships/image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slideLayouts/slideLayout14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026" name="Picture 2"/>
          <p:cNvPicPr>
            <a:picLocks noChangeArrowheads="1" noChangeAspect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dirty="0" lang="en-US"/>
              <a:pPr/>
              <a:t>11/29/22</a:t>
            </a:fld>
            <a:endParaRPr dirty="0"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dirty="0" lang="en-US"/>
              <a:pPr/>
              <a:t>‹#›</a:t>
            </a:fld>
            <a:endParaRPr dirty="0"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eaLnBrk="1" hangingPunct="1" latinLnBrk="0" rtl="0">
        <a:lnSpc>
          <a:spcPct val="90000"/>
        </a:lnSpc>
        <a:spcBef>
          <a:spcPct val="0"/>
        </a:spcBef>
        <a:buNone/>
        <a:defRPr baseline="0" cap="all" kern="1200" sz="36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120000"/>
        </a:lnSpc>
        <a:spcBef>
          <a:spcPts val="10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20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8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6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120000"/>
        </a:lnSpc>
        <a:spcBef>
          <a:spcPts val="500"/>
        </a:spcBef>
        <a:buClr>
          <a:schemeClr val="tx1"/>
        </a:buClr>
        <a:buFont charset="0" panose="020B0604020202020204" pitchFamily="34" typeface="Arial"/>
        <a:buChar char="•"/>
        <a:defRPr baseline="0" cap="all" kern="1200" sz="14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CSSEGISandData/COVID-19/tree/master/csse_covid_19_data/csse_covid_19_daily_reports_us" TargetMode="External" /><Relationship Id="rId3" Type="http://schemas.openxmlformats.org/officeDocument/2006/relationships/image" Target="../media/image4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CSSEGISandData/COVID-19/tree/master/csse_covid_19_data/csse_covid_19_time_series" TargetMode="External" /><Relationship Id="rId3" Type="http://schemas.openxmlformats.org/officeDocument/2006/relationships/image" Target="../media/image5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ourworldindata.org/coronavirus" TargetMode="External" /><Relationship Id="rId3" Type="http://schemas.openxmlformats.org/officeDocument/2006/relationships/image" Target="../media/image6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github.com/en/rest/overview/resources-in-the-rest-api#rate-limiting" TargetMode="External" /><Relationship Id="rId3" Type="http://schemas.openxmlformats.org/officeDocument/2006/relationships/hyperlink" Target="https://docs.github.com/en/developers/apps/building-oauth-apps/authorizing-oauth-apps" TargetMode="Externa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/>
          <a:lstStyle/>
          <a:p>
            <a:pPr lvl="0" indent="0" marL="0">
              <a:buNone/>
            </a:pPr>
            <a:r>
              <a:rPr/>
              <a:t>DATA607 - COVID Data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751012" y="3886200"/>
            <a:ext cx="8689976" cy="1371599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Josh Iden and Jawaid Hakim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2022-11-29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Analytics - Spark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Tech Stack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 b="1"/>
              <a:t>Rselenium</a:t>
            </a:r>
            <a:r>
              <a:rPr/>
              <a:t>: headless browser capability to solve for embedded JavaScript</a:t>
            </a:r>
          </a:p>
          <a:p>
            <a:pPr lvl="0"/>
            <a:r>
              <a:rPr b="1"/>
              <a:t>parallel</a:t>
            </a:r>
            <a:r>
              <a:rPr/>
              <a:t>: efficient processing of datsets using local cluster</a:t>
            </a:r>
          </a:p>
          <a:p>
            <a:pPr lvl="0"/>
            <a:r>
              <a:rPr b="1"/>
              <a:t>readr</a:t>
            </a:r>
            <a:r>
              <a:rPr/>
              <a:t>: reading remote/local CSVs</a:t>
            </a:r>
          </a:p>
          <a:p>
            <a:pPr lvl="0"/>
            <a:r>
              <a:rPr b="1"/>
              <a:t>leaflet</a:t>
            </a:r>
            <a:r>
              <a:rPr/>
              <a:t>: rendering interactive global map</a:t>
            </a:r>
          </a:p>
          <a:p>
            <a:pPr lvl="0"/>
            <a:r>
              <a:rPr b="1"/>
              <a:t>Spark/sparklr</a:t>
            </a:r>
            <a:r>
              <a:rPr/>
              <a:t>: proof-of-concept for EDAs on large datasets. Cloud hosted Spark services are either fee-based or time-limited so used a local cluster</a:t>
            </a:r>
          </a:p>
          <a:p>
            <a:pPr lvl="0"/>
            <a:r>
              <a:rPr b="1"/>
              <a:t>AWS S3</a:t>
            </a:r>
            <a:r>
              <a:rPr/>
              <a:t>: explored storagestoring datasets on AWS/S3. However, S3 storage rate-limits made this impractical (20,000 GET Requests; 2,000 PUT, COPY, POST, or LIST Requests each month)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Motivation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Use COVID-19 datasets to explore global pandemic stats</a:t>
            </a:r>
          </a:p>
          <a:p>
            <a:pPr lvl="0"/>
            <a:r>
              <a:rPr/>
              <a:t>Explore relationships between COVID-19 prevalence and other datasets, e.g. mask policies, S&amp;P500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Acquisition - JHU CSSE </a:t>
            </a:r>
            <a:r>
              <a:rPr>
                <a:hlinkClick r:id="rId2"/>
              </a:rPr>
              <a:t>USA Daily Data</a:t>
            </a:r>
          </a:p>
        </p:txBody>
      </p:sp>
      <p:pic>
        <p:nvPicPr>
          <p:cNvPr descr="fig:  ./../presentation/images/COVIDS-DAILY-US-DATA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" y="3124200"/>
            <a:ext cx="10363200" cy="1397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US Daily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Acquisition - JHU CSSE </a:t>
            </a:r>
            <a:r>
              <a:rPr>
                <a:hlinkClick r:id="rId2"/>
              </a:rPr>
              <a:t>Global timeseries</a:t>
            </a:r>
          </a:p>
        </p:txBody>
      </p:sp>
      <p:pic>
        <p:nvPicPr>
          <p:cNvPr descr="fig:  ./../presentation/images/COVIDS-DAILY-GLOBAL-DATA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" y="2565400"/>
            <a:ext cx="10363200" cy="2489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Global Timeseries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Acquisition - </a:t>
            </a:r>
            <a:r>
              <a:rPr>
                <a:hlinkClick r:id="rId2"/>
              </a:rPr>
              <a:t>Our World In Data</a:t>
            </a:r>
          </a:p>
        </p:txBody>
      </p:sp>
      <p:pic>
        <p:nvPicPr>
          <p:cNvPr descr="fig:  ./../presentation/images/COVIDS-DAILY-OWI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01700" y="2501900"/>
            <a:ext cx="10363200" cy="264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OWID Timeseries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Wrangling - Parallel Processing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Common data extraction scripts/functions across datasets</a:t>
            </a:r>
          </a:p>
          <a:p>
            <a:pPr lvl="1"/>
            <a:r>
              <a:rPr/>
              <a:t>Parallel processing</a:t>
            </a:r>
          </a:p>
          <a:p>
            <a:pPr lvl="1"/>
            <a:r>
              <a:rPr/>
              <a:t>Table extraction (scraping) from HTML using Selenium/readr</a:t>
            </a:r>
          </a:p>
          <a:p>
            <a:pPr lvl="1"/>
            <a:r>
              <a:rPr/>
              <a:t>Spark cluster interface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Wrangling - Hurdles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sz="quarter"/>
          </p:nvPr>
        </p:nvSpPr>
        <p:spPr/>
        <p:txBody>
          <a:bodyPr/>
          <a:lstStyle/>
          <a:p>
            <a:pPr lvl="0"/>
            <a:r>
              <a:rPr/>
              <a:t>Github API </a:t>
            </a:r>
            <a:r>
              <a:rPr>
                <a:hlinkClick r:id="rId2"/>
              </a:rPr>
              <a:t>rate limits</a:t>
            </a:r>
            <a:r>
              <a:rPr/>
              <a:t>. Implemented </a:t>
            </a:r>
            <a:r>
              <a:rPr>
                <a:hlinkClick r:id="rId3"/>
              </a:rPr>
              <a:t>OAuth authentication</a:t>
            </a:r>
            <a:r>
              <a:rPr/>
              <a:t> to access Github via a personal account for higher limits.</a:t>
            </a:r>
          </a:p>
          <a:p>
            <a:pPr lvl="0"/>
            <a:r>
              <a:rPr/>
              <a:t>OWID dataset did not provide latitude/longitude variables which would be handy for map plots. Downloaded a separate dataset with country lat/long and (left-)joined with OWID for plotting on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Exploration - Interactive exploration using Shiny</a:t>
            </a:r>
          </a:p>
        </p:txBody>
      </p:sp>
      <p:pic>
        <p:nvPicPr>
          <p:cNvPr descr="fig:  ./../presentation/images/SHINY-APP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90900" y="2362200"/>
            <a:ext cx="53975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OWID Data Exploration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ED30882-DACC-AA46-8FCE-791D7772B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Exploration - Interactive gerographic exploration using Leaflet</a:t>
            </a:r>
          </a:p>
        </p:txBody>
      </p:sp>
      <p:pic>
        <p:nvPicPr>
          <p:cNvPr descr="fig:  ./../presentation/images/LEAFLET-MAP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89300" y="2362200"/>
            <a:ext cx="55880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901700" y="5270500"/>
            <a:ext cx="103632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OWID Data Exploration</a:t>
            </a:r>
          </a:p>
        </p:txBody>
      </p:sp>
    </p:spTree>
  </p:cSld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Droplet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DATA607 - COVID Data</dc:title>
  <dc:creator>Josh Iden and Jawaid Hakim</dc:creator>
  <cp:keywords/>
  <dcterms:created xsi:type="dcterms:W3CDTF">2022-11-29T18:59:42Z</dcterms:created>
  <dcterms:modified xsi:type="dcterms:W3CDTF">2022-11-29T18:59:42Z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2022-11-29</vt:lpwstr>
  </property>
  <property fmtid="{D5CDD505-2E9C-101B-9397-08002B2CF9AE}" pid="3" name="output">
    <vt:lpwstr/>
  </property>
</Properties>
</file>